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308" r:id="rId2"/>
    <p:sldId id="312" r:id="rId3"/>
    <p:sldId id="278" r:id="rId4"/>
    <p:sldId id="300" r:id="rId5"/>
    <p:sldId id="301" r:id="rId6"/>
    <p:sldId id="302" r:id="rId7"/>
    <p:sldId id="303" r:id="rId8"/>
    <p:sldId id="304" r:id="rId9"/>
    <p:sldId id="314" r:id="rId10"/>
    <p:sldId id="315" r:id="rId11"/>
    <p:sldId id="305" r:id="rId12"/>
    <p:sldId id="313" r:id="rId13"/>
    <p:sldId id="306" r:id="rId14"/>
    <p:sldId id="309" r:id="rId15"/>
    <p:sldId id="310" r:id="rId16"/>
    <p:sldId id="311" r:id="rId17"/>
    <p:sldId id="280" r:id="rId18"/>
    <p:sldId id="281" r:id="rId19"/>
    <p:sldId id="316" r:id="rId20"/>
    <p:sldId id="317" r:id="rId21"/>
    <p:sldId id="282" r:id="rId22"/>
    <p:sldId id="283" r:id="rId23"/>
    <p:sldId id="286" r:id="rId24"/>
    <p:sldId id="287" r:id="rId25"/>
  </p:sldIdLst>
  <p:sldSz cx="9144000" cy="5143500" type="screen16x9"/>
  <p:notesSz cx="6858000" cy="9144000"/>
  <p:embeddedFontLs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8B593B-9426-47CF-ABB3-BB983F15F237}" v="16" dt="2026-02-18T05:34:55.817"/>
  </p1510:revLst>
</p1510:revInfo>
</file>

<file path=ppt/tableStyles.xml><?xml version="1.0" encoding="utf-8"?>
<a:tblStyleLst xmlns:a="http://schemas.openxmlformats.org/drawingml/2006/main" def="{F6D7A08B-B353-4693-B376-E0219E24908B}">
  <a:tblStyle styleId="{F6D7A08B-B353-4693-B376-E0219E2490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44" autoAdjust="0"/>
  </p:normalViewPr>
  <p:slideViewPr>
    <p:cSldViewPr snapToGrid="0">
      <p:cViewPr varScale="1">
        <p:scale>
          <a:sx n="123" d="100"/>
          <a:sy n="123" d="100"/>
        </p:scale>
        <p:origin x="1522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Lee" userId="9221da1d32d6e56b" providerId="LiveId" clId="{60E2F72A-D8C9-413F-920A-9558FE075773}"/>
    <pc:docChg chg="custSel addSld modSld">
      <pc:chgData name="Charles Lee" userId="9221da1d32d6e56b" providerId="LiveId" clId="{60E2F72A-D8C9-413F-920A-9558FE075773}" dt="2026-02-18T05:36:18.448" v="368" actId="108"/>
      <pc:docMkLst>
        <pc:docMk/>
      </pc:docMkLst>
      <pc:sldChg chg="modSp mod">
        <pc:chgData name="Charles Lee" userId="9221da1d32d6e56b" providerId="LiveId" clId="{60E2F72A-D8C9-413F-920A-9558FE075773}" dt="2026-02-16T21:20:31.060" v="229" actId="255"/>
        <pc:sldMkLst>
          <pc:docMk/>
          <pc:sldMk cId="0" sldId="278"/>
        </pc:sldMkLst>
        <pc:spChg chg="mod">
          <ac:chgData name="Charles Lee" userId="9221da1d32d6e56b" providerId="LiveId" clId="{60E2F72A-D8C9-413F-920A-9558FE075773}" dt="2026-02-16T21:20:31.060" v="229" actId="255"/>
          <ac:spMkLst>
            <pc:docMk/>
            <pc:sldMk cId="0" sldId="278"/>
            <ac:spMk id="4" creationId="{C91788D1-5277-8294-A297-7F2E4A8D4A68}"/>
          </ac:spMkLst>
        </pc:spChg>
      </pc:sldChg>
      <pc:sldChg chg="addSp delSp modSp mod">
        <pc:chgData name="Charles Lee" userId="9221da1d32d6e56b" providerId="LiveId" clId="{60E2F72A-D8C9-413F-920A-9558FE075773}" dt="2026-02-16T21:10:00.866" v="215" actId="14100"/>
        <pc:sldMkLst>
          <pc:docMk/>
          <pc:sldMk cId="3645943730" sldId="304"/>
        </pc:sldMkLst>
        <pc:spChg chg="mod">
          <ac:chgData name="Charles Lee" userId="9221da1d32d6e56b" providerId="LiveId" clId="{60E2F72A-D8C9-413F-920A-9558FE075773}" dt="2026-02-16T20:16:58.228" v="176" actId="164"/>
          <ac:spMkLst>
            <pc:docMk/>
            <pc:sldMk cId="3645943730" sldId="304"/>
            <ac:spMk id="4" creationId="{30475BC4-DE20-FDB5-754A-EC9E108155E9}"/>
          </ac:spMkLst>
        </pc:spChg>
        <pc:spChg chg="mod">
          <ac:chgData name="Charles Lee" userId="9221da1d32d6e56b" providerId="LiveId" clId="{60E2F72A-D8C9-413F-920A-9558FE075773}" dt="2026-02-16T20:16:58.228" v="176" actId="164"/>
          <ac:spMkLst>
            <pc:docMk/>
            <pc:sldMk cId="3645943730" sldId="304"/>
            <ac:spMk id="8" creationId="{BD105A58-F37F-655C-2411-7D1AEDC23E87}"/>
          </ac:spMkLst>
        </pc:spChg>
        <pc:spChg chg="mod">
          <ac:chgData name="Charles Lee" userId="9221da1d32d6e56b" providerId="LiveId" clId="{60E2F72A-D8C9-413F-920A-9558FE075773}" dt="2026-02-16T20:16:58.228" v="176" actId="164"/>
          <ac:spMkLst>
            <pc:docMk/>
            <pc:sldMk cId="3645943730" sldId="304"/>
            <ac:spMk id="14" creationId="{9CB003AE-11BC-DB79-6F31-586F7CE54CB7}"/>
          </ac:spMkLst>
        </pc:spChg>
        <pc:spChg chg="add mod">
          <ac:chgData name="Charles Lee" userId="9221da1d32d6e56b" providerId="LiveId" clId="{60E2F72A-D8C9-413F-920A-9558FE075773}" dt="2026-02-16T20:16:58.228" v="176" actId="164"/>
          <ac:spMkLst>
            <pc:docMk/>
            <pc:sldMk cId="3645943730" sldId="304"/>
            <ac:spMk id="20" creationId="{1AC1F582-F295-E5D2-507C-F520C52E808E}"/>
          </ac:spMkLst>
        </pc:spChg>
        <pc:spChg chg="add mod">
          <ac:chgData name="Charles Lee" userId="9221da1d32d6e56b" providerId="LiveId" clId="{60E2F72A-D8C9-413F-920A-9558FE075773}" dt="2026-02-16T20:16:58.228" v="176" actId="164"/>
          <ac:spMkLst>
            <pc:docMk/>
            <pc:sldMk cId="3645943730" sldId="304"/>
            <ac:spMk id="21" creationId="{6F8E2619-F7B0-6F5E-EDD8-92451191490F}"/>
          </ac:spMkLst>
        </pc:spChg>
        <pc:spChg chg="add mod">
          <ac:chgData name="Charles Lee" userId="9221da1d32d6e56b" providerId="LiveId" clId="{60E2F72A-D8C9-413F-920A-9558FE075773}" dt="2026-02-16T20:16:58.228" v="176" actId="164"/>
          <ac:spMkLst>
            <pc:docMk/>
            <pc:sldMk cId="3645943730" sldId="304"/>
            <ac:spMk id="22" creationId="{D3CE408D-E8FD-7E60-DBEC-FCA8022409C1}"/>
          </ac:spMkLst>
        </pc:spChg>
        <pc:spChg chg="mod">
          <ac:chgData name="Charles Lee" userId="9221da1d32d6e56b" providerId="LiveId" clId="{60E2F72A-D8C9-413F-920A-9558FE075773}" dt="2026-02-16T21:10:00.866" v="215" actId="14100"/>
          <ac:spMkLst>
            <pc:docMk/>
            <pc:sldMk cId="3645943730" sldId="304"/>
            <ac:spMk id="256" creationId="{35506BCC-7A81-83F9-A1C1-137F7033DF34}"/>
          </ac:spMkLst>
        </pc:spChg>
        <pc:grpChg chg="add mod">
          <ac:chgData name="Charles Lee" userId="9221da1d32d6e56b" providerId="LiveId" clId="{60E2F72A-D8C9-413F-920A-9558FE075773}" dt="2026-02-16T20:16:58.228" v="176" actId="164"/>
          <ac:grpSpMkLst>
            <pc:docMk/>
            <pc:sldMk cId="3645943730" sldId="304"/>
            <ac:grpSpMk id="23" creationId="{BC21FC00-E971-232F-1631-BEBB7612555C}"/>
          </ac:grpSpMkLst>
        </pc:grpChg>
      </pc:sldChg>
      <pc:sldChg chg="modSp mod">
        <pc:chgData name="Charles Lee" userId="9221da1d32d6e56b" providerId="LiveId" clId="{60E2F72A-D8C9-413F-920A-9558FE075773}" dt="2026-02-17T06:51:13.093" v="282" actId="20577"/>
        <pc:sldMkLst>
          <pc:docMk/>
          <pc:sldMk cId="112092328" sldId="306"/>
        </pc:sldMkLst>
        <pc:spChg chg="mod">
          <ac:chgData name="Charles Lee" userId="9221da1d32d6e56b" providerId="LiveId" clId="{60E2F72A-D8C9-413F-920A-9558FE075773}" dt="2026-02-17T06:51:13.093" v="282" actId="20577"/>
          <ac:spMkLst>
            <pc:docMk/>
            <pc:sldMk cId="112092328" sldId="306"/>
            <ac:spMk id="256" creationId="{1D7FDFDD-F34A-E7AB-7C39-754705F20719}"/>
          </ac:spMkLst>
        </pc:spChg>
      </pc:sldChg>
      <pc:sldChg chg="modSp mod">
        <pc:chgData name="Charles Lee" userId="9221da1d32d6e56b" providerId="LiveId" clId="{60E2F72A-D8C9-413F-920A-9558FE075773}" dt="2026-02-16T22:17:12.094" v="263" actId="20577"/>
        <pc:sldMkLst>
          <pc:docMk/>
          <pc:sldMk cId="4217364360" sldId="308"/>
        </pc:sldMkLst>
        <pc:spChg chg="mod">
          <ac:chgData name="Charles Lee" userId="9221da1d32d6e56b" providerId="LiveId" clId="{60E2F72A-D8C9-413F-920A-9558FE075773}" dt="2026-02-16T22:17:12.094" v="263" actId="20577"/>
          <ac:spMkLst>
            <pc:docMk/>
            <pc:sldMk cId="4217364360" sldId="308"/>
            <ac:spMk id="299" creationId="{00000000-0000-0000-0000-000000000000}"/>
          </ac:spMkLst>
        </pc:spChg>
      </pc:sldChg>
      <pc:sldChg chg="modSp mod">
        <pc:chgData name="Charles Lee" userId="9221da1d32d6e56b" providerId="LiveId" clId="{60E2F72A-D8C9-413F-920A-9558FE075773}" dt="2026-02-16T22:19:48.952" v="265" actId="14100"/>
        <pc:sldMkLst>
          <pc:docMk/>
          <pc:sldMk cId="4056278734" sldId="312"/>
        </pc:sldMkLst>
        <pc:spChg chg="mod">
          <ac:chgData name="Charles Lee" userId="9221da1d32d6e56b" providerId="LiveId" clId="{60E2F72A-D8C9-413F-920A-9558FE075773}" dt="2026-02-16T22:19:48.952" v="265" actId="14100"/>
          <ac:spMkLst>
            <pc:docMk/>
            <pc:sldMk cId="4056278734" sldId="312"/>
            <ac:spMk id="299" creationId="{3DD1AE2C-27DB-2451-1117-E84F839BA147}"/>
          </ac:spMkLst>
        </pc:spChg>
      </pc:sldChg>
      <pc:sldChg chg="delSp modSp add mod">
        <pc:chgData name="Charles Lee" userId="9221da1d32d6e56b" providerId="LiveId" clId="{60E2F72A-D8C9-413F-920A-9558FE075773}" dt="2026-02-16T20:25:04.015" v="210" actId="14100"/>
        <pc:sldMkLst>
          <pc:docMk/>
          <pc:sldMk cId="1173092658" sldId="314"/>
        </pc:sldMkLst>
        <pc:spChg chg="mod">
          <ac:chgData name="Charles Lee" userId="9221da1d32d6e56b" providerId="LiveId" clId="{60E2F72A-D8C9-413F-920A-9558FE075773}" dt="2026-02-16T20:25:04.015" v="210" actId="14100"/>
          <ac:spMkLst>
            <pc:docMk/>
            <pc:sldMk cId="1173092658" sldId="314"/>
            <ac:spMk id="256" creationId="{530C8996-40E2-E4D0-6024-49A8AC281307}"/>
          </ac:spMkLst>
        </pc:spChg>
      </pc:sldChg>
      <pc:sldChg chg="addSp delSp modSp new mod modClrScheme chgLayout modNotesTx">
        <pc:chgData name="Charles Lee" userId="9221da1d32d6e56b" providerId="LiveId" clId="{60E2F72A-D8C9-413F-920A-9558FE075773}" dt="2026-02-18T03:40:21.310" v="317" actId="122"/>
        <pc:sldMkLst>
          <pc:docMk/>
          <pc:sldMk cId="2422885001" sldId="315"/>
        </pc:sldMkLst>
        <pc:spChg chg="add mod">
          <ac:chgData name="Charles Lee" userId="9221da1d32d6e56b" providerId="LiveId" clId="{60E2F72A-D8C9-413F-920A-9558FE075773}" dt="2026-02-18T03:34:55.995" v="301" actId="113"/>
          <ac:spMkLst>
            <pc:docMk/>
            <pc:sldMk cId="2422885001" sldId="315"/>
            <ac:spMk id="2" creationId="{0DBC4BB1-D4A3-7A66-A852-93366F86D358}"/>
          </ac:spMkLst>
        </pc:spChg>
        <pc:spChg chg="add mod">
          <ac:chgData name="Charles Lee" userId="9221da1d32d6e56b" providerId="LiveId" clId="{60E2F72A-D8C9-413F-920A-9558FE075773}" dt="2026-02-18T03:40:21.310" v="317" actId="122"/>
          <ac:spMkLst>
            <pc:docMk/>
            <pc:sldMk cId="2422885001" sldId="315"/>
            <ac:spMk id="3" creationId="{D7E25491-3C06-EA08-38C1-2839319E5223}"/>
          </ac:spMkLst>
        </pc:spChg>
        <pc:graphicFrameChg chg="add del mod modGraphic">
          <ac:chgData name="Charles Lee" userId="9221da1d32d6e56b" providerId="LiveId" clId="{60E2F72A-D8C9-413F-920A-9558FE075773}" dt="2026-02-18T03:39:28.430" v="312" actId="478"/>
          <ac:graphicFrameMkLst>
            <pc:docMk/>
            <pc:sldMk cId="2422885001" sldId="315"/>
            <ac:graphicFrameMk id="4" creationId="{64A07568-6394-065A-598A-5E29A9FAAABB}"/>
          </ac:graphicFrameMkLst>
        </pc:graphicFrameChg>
      </pc:sldChg>
      <pc:sldChg chg="modSp add mod">
        <pc:chgData name="Charles Lee" userId="9221da1d32d6e56b" providerId="LiveId" clId="{60E2F72A-D8C9-413F-920A-9558FE075773}" dt="2026-02-18T03:51:25.685" v="356" actId="20577"/>
        <pc:sldMkLst>
          <pc:docMk/>
          <pc:sldMk cId="1361757995" sldId="316"/>
        </pc:sldMkLst>
        <pc:spChg chg="mod">
          <ac:chgData name="Charles Lee" userId="9221da1d32d6e56b" providerId="LiveId" clId="{60E2F72A-D8C9-413F-920A-9558FE075773}" dt="2026-02-18T03:51:25.685" v="356" actId="20577"/>
          <ac:spMkLst>
            <pc:docMk/>
            <pc:sldMk cId="1361757995" sldId="316"/>
            <ac:spMk id="256" creationId="{06DCFD7C-2516-5283-123F-9D997D4E62D2}"/>
          </ac:spMkLst>
        </pc:spChg>
      </pc:sldChg>
      <pc:sldChg chg="modSp add mod">
        <pc:chgData name="Charles Lee" userId="9221da1d32d6e56b" providerId="LiveId" clId="{60E2F72A-D8C9-413F-920A-9558FE075773}" dt="2026-02-18T05:36:18.448" v="368" actId="108"/>
        <pc:sldMkLst>
          <pc:docMk/>
          <pc:sldMk cId="3979802051" sldId="317"/>
        </pc:sldMkLst>
        <pc:spChg chg="mod">
          <ac:chgData name="Charles Lee" userId="9221da1d32d6e56b" providerId="LiveId" clId="{60E2F72A-D8C9-413F-920A-9558FE075773}" dt="2026-02-18T05:36:18.448" v="368" actId="108"/>
          <ac:spMkLst>
            <pc:docMk/>
            <pc:sldMk cId="3979802051" sldId="317"/>
            <ac:spMk id="256" creationId="{75948FFC-ED95-29CD-11F0-5EC8383555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y.microsoftpersonalcontent.com/personal/9221da1d32d6e56b/_layouts/15/Doc.aspx?sourcedoc=%7BEB7DFB9C-3733-4940-B206-6F9042F56DD5%7D&amp;file=Reveila%20-%20Agentic%20AI%20Runtime%20Fabric.pptx&amp;action=edit&amp;mobileredirect=true&amp;nav=eyJzSWQiOiIzMDIiLCJjSWQiOiIzOTY3Mjg4NzQ1In0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y.microsoftpersonalcontent.com/personal/9221da1d32d6e56b/_layouts/15/Doc.aspx?sourcedoc=%7BEB7DFB9C-3733-4940-B206-6F9042F56DD5%7D&amp;file=Reveila%20-%20Agentic%20AI%20Runtime%20Fabric.pptx&amp;action=edit&amp;mobileredirect=true&amp;nav=eyJzSWQiOiIzMDMiLCJjSWQiOiI4NTEwNjMyNSJ9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94F9E06D-5E41-C618-A8F7-BE1A3C34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251bb473_0_600:notes">
            <a:extLst>
              <a:ext uri="{FF2B5EF4-FFF2-40B4-BE49-F238E27FC236}">
                <a16:creationId xmlns:a16="http://schemas.microsoft.com/office/drawing/2014/main" id="{9B0532FA-E340-FBE1-C720-5DBFD4D96B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251bb473_0_600:notes">
            <a:extLst>
              <a:ext uri="{FF2B5EF4-FFF2-40B4-BE49-F238E27FC236}">
                <a16:creationId xmlns:a16="http://schemas.microsoft.com/office/drawing/2014/main" id="{877B01D2-ADB5-D03F-8546-2C9C66474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Reveila doesn't compete with OpenAI or Salesforce.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/>
                </a:solidFill>
              </a:rPr>
              <a:t>It’s the "Insurance and Guardrails" that allows an enterprise to actually turn on the agents those companies sell.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644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Instant Isolation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Revoking a perimeter does not stop a thread — it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instantly destroys the Docker sandbox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executing that agent’s action.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persistence. No lateral movement. Zero data leakage by design.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[Reveila -...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 Fabric | PowerPoint]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t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Forensic Sync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Every revoked action is immediately flagged inside the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Flight Recorder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preserving full lineage from reasoning → action → termination.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post‑mortem is automatic, immutable, and audit‑ready.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[Reveila -...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 Fabric | PowerPoint]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t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Agnostic Enforcement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dashboard governs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all agents equally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regardless of which model is reasoning above the line — OpenAI, Gemini, or Claude.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may change.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 does not.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642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51026D26-E899-1975-E369-D6A0728F6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D1DB8072-1DFB-C348-2806-F635E52CFC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6173C9F4-EAD0-BE06-F24B-4F50EE6218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Claims Lineage &amp; Forensic Accountability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1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claim decision was made (clinical / coding reasoning)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that reasoning turned into an 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every delegated step came from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stop it in real time (compliance / CISO)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Show me how you prove this decision was safe.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Uses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claims language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not generic “tasks”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Explicitly shows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HIPAA constraint enforcement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Emphasizes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audit outcome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not automation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Makes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lineage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concrete at the 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claim level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Frames the kill switch as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compliance control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not engineering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964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E28DD4E4-7E07-64EE-875C-96AF18D9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A65B912C-26D4-EBE4-F7D0-5E6A36F220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33FBF14F-BF20-C5F0-14E4-35769C4331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5023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9C8BE240-B1E7-0170-C9B1-F7AD509ED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766A8682-05AD-42B2-E211-15DD74ACE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C375ED31-0735-F42E-7E72-9E35FA51D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569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F2412EFC-5CEE-16AD-F0BC-E6976331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CCB24AB5-106F-8506-58C6-95AD34CFF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D4968BDB-40B9-9889-0676-E60F328078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493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E95EA52E-EA2A-7721-7825-46D9E56C0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138819AF-5BD7-A92E-3873-203B2EF8E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08DFAEB2-38C1-130C-6282-111539E9D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51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D21C1199-B3E1-0423-809E-D94866BE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BCCD6DBC-FEC8-DF34-85AB-80A9ADCF0B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552EC23F-3FC5-BB4D-6DF5-5E4EF45533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538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965474a9_3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965474a9_3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965474a9_3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965474a9_3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212A131A-3648-C45C-811E-B03ABF000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965474a9_3_399:notes">
            <a:extLst>
              <a:ext uri="{FF2B5EF4-FFF2-40B4-BE49-F238E27FC236}">
                <a16:creationId xmlns:a16="http://schemas.microsoft.com/office/drawing/2014/main" id="{18DCB9CA-E2C9-D889-C515-B8DFF5629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965474a9_3_399:notes">
            <a:extLst>
              <a:ext uri="{FF2B5EF4-FFF2-40B4-BE49-F238E27FC236}">
                <a16:creationId xmlns:a16="http://schemas.microsoft.com/office/drawing/2014/main" id="{043BD491-AED8-48F0-D54F-01B4C4B1A8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83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4811E9BC-451B-D6E7-C6E7-318B41998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251bb473_0_600:notes">
            <a:extLst>
              <a:ext uri="{FF2B5EF4-FFF2-40B4-BE49-F238E27FC236}">
                <a16:creationId xmlns:a16="http://schemas.microsoft.com/office/drawing/2014/main" id="{E20C3377-9DB7-BD01-4B97-1E62D86208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251bb473_0_600:notes">
            <a:extLst>
              <a:ext uri="{FF2B5EF4-FFF2-40B4-BE49-F238E27FC236}">
                <a16:creationId xmlns:a16="http://schemas.microsoft.com/office/drawing/2014/main" id="{B68E138D-4C56-C415-3602-536600AD6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Reveila doesn't compete with OpenAI or Salesforce.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/>
                </a:solidFill>
              </a:rPr>
              <a:t>It’s the "Insurance and Guardrails" that allows an enterprise to actually turn on the agents those companies sell.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091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D655021E-DDA7-E3BB-B8D4-8BA9CE54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965474a9_3_399:notes">
            <a:extLst>
              <a:ext uri="{FF2B5EF4-FFF2-40B4-BE49-F238E27FC236}">
                <a16:creationId xmlns:a16="http://schemas.microsoft.com/office/drawing/2014/main" id="{440B5735-4C6E-C567-D9A2-214E830A8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965474a9_3_399:notes">
            <a:extLst>
              <a:ext uri="{FF2B5EF4-FFF2-40B4-BE49-F238E27FC236}">
                <a16:creationId xmlns:a16="http://schemas.microsoft.com/office/drawing/2014/main" id="{AA5582A3-4881-70AF-6470-995850261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768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b9a0b074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b9a0b074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b9a0b074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b9a0b074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965474a9_3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965474a9_3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601067F2-A871-4472-D5AA-6A03EED7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BC73381B-0473-F848-DE70-E2BDF9E1F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13B3B3E9-16E1-46FC-2DBB-5F621A0E5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AI reasons above. Systems execute below.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Nothing crosses without Reveila.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Models are above execution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Systems are below intelligence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Reveila is the only bridge between the two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direct access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bypass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“agent with root credentials”</a:t>
            </a:r>
          </a:p>
        </p:txBody>
      </p:sp>
    </p:spTree>
    <p:extLst>
      <p:ext uri="{BB962C8B-B14F-4D97-AF65-F5344CB8AC3E}">
        <p14:creationId xmlns:p14="http://schemas.microsoft.com/office/powerpoint/2010/main" val="4155923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AEF5618E-45E6-A1A4-134A-996023C7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856E897F-F4E1-FFEF-856F-5E70CE9A3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70CC52C4-2A1E-755F-F7FF-49E97D3BD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32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592F6D63-A328-4336-E979-994E039E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B14E4083-6932-C270-59CE-243E7B1A57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F4B5CE77-8CFD-E2FD-453C-63FAA6CFB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Every tool call is isolated, contained, and destroyed.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persistence. No blast radius.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5510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6BD3E20C-99A6-4AE4-CA9F-59F8F926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B440425D-16BD-D39B-5E9F-954FAAF00A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276B5DB8-DCE6-D4CF-5C7C-D107968B1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702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0F4AAB59-BD8C-89D1-125B-F521D65F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93114E18-A706-D2EA-1ABA-832ADFD2E9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9467E752-E4FB-BD5D-EF30-3BD44F8C7C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core is stable.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and systems change at the edges.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Governance survives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Intelligence and execution are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decoupled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 happens at the edges, not the 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Governance survives model swaps, tools swaps, and org changes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stable core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protected by governance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Ports &amp; adapters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instead of tight coupling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Manager → Worker delegation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perimeter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and systems are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replaceable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not foundational</a:t>
            </a:r>
          </a:p>
        </p:txBody>
      </p:sp>
    </p:spTree>
    <p:extLst>
      <p:ext uri="{BB962C8B-B14F-4D97-AF65-F5344CB8AC3E}">
        <p14:creationId xmlns:p14="http://schemas.microsoft.com/office/powerpoint/2010/main" val="3913932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8007B2AA-66F4-AB43-2A42-BF9DD5BEB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23630543_5_23:notes">
            <a:extLst>
              <a:ext uri="{FF2B5EF4-FFF2-40B4-BE49-F238E27FC236}">
                <a16:creationId xmlns:a16="http://schemas.microsoft.com/office/drawing/2014/main" id="{91C72910-A591-C10B-55C8-DBED468746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23630543_5_23:notes">
            <a:extLst>
              <a:ext uri="{FF2B5EF4-FFF2-40B4-BE49-F238E27FC236}">
                <a16:creationId xmlns:a16="http://schemas.microsoft.com/office/drawing/2014/main" id="{DC0939CE-30FD-7580-A9A8-0BFF56773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core is stable.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and systems change at the edges.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Governance survives change.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Intelligence and execution are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decoupled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Change happens at the edges, not the 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Governance survives model swaps, tools swaps, and org changes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stable core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protected by governance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Ports &amp; adapters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instead of tight coupling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Manager → Worker delegation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perimeter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 and systems are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replaceable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not foundational</a:t>
            </a:r>
          </a:p>
        </p:txBody>
      </p:sp>
    </p:spTree>
    <p:extLst>
      <p:ext uri="{BB962C8B-B14F-4D97-AF65-F5344CB8AC3E}">
        <p14:creationId xmlns:p14="http://schemas.microsoft.com/office/powerpoint/2010/main" val="358003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cc2lee/Reveila" TargetMode="External"/><Relationship Id="rId5" Type="http://schemas.openxmlformats.org/officeDocument/2006/relationships/hyperlink" Target="https://www.linkedin.com/in/cclee" TargetMode="Externa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news/datablog/2014/sep/26/europeans-multiple-languages-uk-irelan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>
          <a:extLst>
            <a:ext uri="{FF2B5EF4-FFF2-40B4-BE49-F238E27FC236}">
              <a16:creationId xmlns:a16="http://schemas.microsoft.com/office/drawing/2014/main" id="{0C762302-6B7B-9E4E-A157-C127C595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265499" y="254977"/>
            <a:ext cx="8632315" cy="4633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The world is moving from 'AI that talks' to 'AI that does’</a:t>
            </a:r>
            <a:endParaRPr sz="2000"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</a:rPr>
              <a:t>Enterprises need a Guarded Runtime</a:t>
            </a:r>
            <a:br>
              <a:rPr lang="en-US" sz="2000" dirty="0">
                <a:solidFill>
                  <a:schemeClr val="lt2"/>
                </a:solidFill>
              </a:rPr>
            </a:br>
            <a:br>
              <a:rPr lang="en-US" sz="2000" dirty="0">
                <a:solidFill>
                  <a:schemeClr val="lt2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Reveila:</a:t>
            </a:r>
            <a:br>
              <a:rPr lang="it-IT" sz="4000" dirty="0">
                <a:solidFill>
                  <a:schemeClr val="tx1"/>
                </a:solidFill>
              </a:rPr>
            </a:br>
            <a:r>
              <a:rPr lang="it-IT" sz="4000" dirty="0">
                <a:solidFill>
                  <a:schemeClr val="tx1"/>
                </a:solidFill>
              </a:rPr>
              <a:t>Agentic AI Runtime Fabric</a:t>
            </a:r>
            <a:br>
              <a:rPr lang="en" dirty="0">
                <a:solidFill>
                  <a:schemeClr val="lt2"/>
                </a:solidFill>
              </a:rPr>
            </a:br>
            <a:br>
              <a:rPr lang="en-US" sz="2000" dirty="0">
                <a:solidFill>
                  <a:schemeClr val="lt2"/>
                </a:solidFill>
              </a:rPr>
            </a:br>
            <a:r>
              <a:rPr lang="en-US" sz="2000" dirty="0">
                <a:solidFill>
                  <a:schemeClr val="lt2"/>
                </a:solidFill>
              </a:rPr>
              <a:t>moves </a:t>
            </a:r>
            <a:r>
              <a:rPr lang="en-US" sz="2800" dirty="0">
                <a:solidFill>
                  <a:schemeClr val="lt2"/>
                </a:solidFill>
              </a:rPr>
              <a:t>Unstructured AI</a:t>
            </a:r>
            <a:br>
              <a:rPr lang="en-US" sz="2000" dirty="0">
                <a:solidFill>
                  <a:schemeClr val="lt2"/>
                </a:solidFill>
              </a:rPr>
            </a:br>
            <a:r>
              <a:rPr lang="en-US" sz="2000" dirty="0">
                <a:solidFill>
                  <a:schemeClr val="lt2"/>
                </a:solidFill>
              </a:rPr>
              <a:t>to</a:t>
            </a:r>
            <a:r>
              <a:rPr lang="en" sz="2000" dirty="0">
                <a:solidFill>
                  <a:schemeClr val="lt2"/>
                </a:solidFill>
              </a:rPr>
              <a:t> </a:t>
            </a:r>
            <a:r>
              <a:rPr lang="en-US" sz="2800" dirty="0"/>
              <a:t>Sovereign Orchestration Era</a:t>
            </a:r>
            <a:endParaRPr sz="28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36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BB1-D4A3-7A66-A852-93366F86D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44" y="382459"/>
            <a:ext cx="8511036" cy="507059"/>
          </a:xfrm>
        </p:spPr>
        <p:txBody>
          <a:bodyPr/>
          <a:lstStyle/>
          <a:p>
            <a:r>
              <a:rPr lang="en-US" sz="2800" dirty="0"/>
              <a:t>Instant Sovereignty: The Multi‑Agent Kill Switch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E25491-3C06-EA08-38C1-2839319E5223}"/>
              </a:ext>
            </a:extLst>
          </p:cNvPr>
          <p:cNvSpPr txBox="1">
            <a:spLocks/>
          </p:cNvSpPr>
          <p:nvPr/>
        </p:nvSpPr>
        <p:spPr>
          <a:xfrm>
            <a:off x="321944" y="989608"/>
            <a:ext cx="8511036" cy="3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4000" dirty="0">
                <a:solidFill>
                  <a:schemeClr val="tx1"/>
                </a:solidFill>
              </a:rPr>
              <a:t>For the first time, the CISO doesn’t monitor AI — the CISO commands it.</a:t>
            </a:r>
          </a:p>
        </p:txBody>
      </p:sp>
    </p:spTree>
    <p:extLst>
      <p:ext uri="{BB962C8B-B14F-4D97-AF65-F5344CB8AC3E}">
        <p14:creationId xmlns:p14="http://schemas.microsoft.com/office/powerpoint/2010/main" val="242288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40306A02-9DEB-E875-AAEC-4917EA98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338B931E-A219-90AB-9AF9-8E3B3A53907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D3391163-BFFD-84CE-934E-948C43E509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8696131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Case Study 1: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Claims Lineage &amp; Forensic Accountability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Healthcare has millions of claims to audit; standard AI is too risky for execution.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HIPAA risk makes uncontrolled agent execution unacceptable.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Reveila enables a “Claims Fabric”:</a:t>
            </a:r>
          </a:p>
          <a:p>
            <a:pPr marL="742950" lvl="1" indent="-285750">
              <a:lnSpc>
                <a:spcPct val="100000"/>
              </a:lnSpc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Guarded execution inside isolated sandboxes</a:t>
            </a:r>
          </a:p>
          <a:p>
            <a:pPr marL="742950" lvl="1" indent="-285750">
              <a:lnSpc>
                <a:spcPct val="100000"/>
              </a:lnSpc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Dual‑audit shield to prevent unsafe intent/actions</a:t>
            </a:r>
          </a:p>
          <a:p>
            <a:pPr marL="742950" lvl="1" indent="-285750">
              <a:lnSpc>
                <a:spcPct val="100000"/>
              </a:lnSpc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Flight Recorder for audit‑ready forensic trails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Result: safer automation at scale where mistakes carry regulatory consequences.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Every claim decision is traceable from clinical reasoning to execution — and stoppable in real 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03A69-9493-9061-A318-7FEFC8CE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B6C9BB5-9B77-8F0D-3D85-688AA5C30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5129" y="3840415"/>
            <a:ext cx="5521569" cy="19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9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F3D27940-0F71-0B0F-B234-BE5EBE69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F8319A79-2B69-EE99-66CC-23AA127AB25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CB030364-A5AE-BBC9-4176-7065A1FA1F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8696131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Case Study 2: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Solving the $100M "Trust Gap" in M&amp;A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None/>
            </a:pPr>
            <a:r>
              <a:rPr lang="en-US" dirty="0">
                <a:solidFill>
                  <a:schemeClr val="lt1"/>
                </a:solidFill>
              </a:rPr>
              <a:t>The Scenario: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sz="1600" dirty="0">
                <a:solidFill>
                  <a:schemeClr val="lt1"/>
                </a:solidFill>
              </a:rPr>
              <a:t>A private equity firm needs to analyze 10,000 sensitive financial documents using AI agents.</a:t>
            </a:r>
          </a:p>
          <a:p>
            <a:pPr marL="285750" indent="-285750">
              <a:lnSpc>
                <a:spcPct val="100000"/>
              </a:lnSpc>
              <a:spcBef>
                <a:spcPts val="800"/>
              </a:spcBef>
              <a:buClr>
                <a:schemeClr val="accent5"/>
              </a:buClr>
            </a:pPr>
            <a:r>
              <a:rPr lang="en-US" sz="1600" dirty="0">
                <a:solidFill>
                  <a:schemeClr val="lt1"/>
                </a:solidFill>
              </a:rPr>
              <a:t>An agent might "hallucinate" a data exfiltration call or mix tenant data, leaking trade secrets between the buyer and the target.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None/>
            </a:pPr>
            <a:r>
              <a:rPr lang="en-US" dirty="0">
                <a:solidFill>
                  <a:schemeClr val="lt1"/>
                </a:solidFill>
              </a:rPr>
              <a:t>The Reveila Solution:</a:t>
            </a:r>
          </a:p>
          <a:p>
            <a:pPr marL="285750" indent="-285750">
              <a:lnSpc>
                <a:spcPct val="100000"/>
              </a:lnSpc>
              <a:spcBef>
                <a:spcPts val="800"/>
              </a:spcBef>
              <a:buClr>
                <a:schemeClr val="accent5"/>
              </a:buClr>
            </a:pPr>
            <a:r>
              <a:rPr lang="en-US" sz="1600" dirty="0">
                <a:solidFill>
                  <a:schemeClr val="lt1"/>
                </a:solidFill>
              </a:rPr>
              <a:t>Manager Agent: Orchestrates the audit.</a:t>
            </a:r>
          </a:p>
          <a:p>
            <a:pPr marL="285750" indent="-285750">
              <a:lnSpc>
                <a:spcPct val="100000"/>
              </a:lnSpc>
              <a:spcBef>
                <a:spcPts val="800"/>
              </a:spcBef>
              <a:buClr>
                <a:schemeClr val="accent5"/>
              </a:buClr>
            </a:pPr>
            <a:r>
              <a:rPr lang="en-US" sz="1600" dirty="0">
                <a:solidFill>
                  <a:schemeClr val="lt1"/>
                </a:solidFill>
              </a:rPr>
              <a:t>Finance Workers: Run in Docker-isolated sandboxes with zero outbound network access (Perimeter Enforcement).</a:t>
            </a:r>
          </a:p>
          <a:p>
            <a:pPr marL="285750" indent="-285750">
              <a:lnSpc>
                <a:spcPct val="100000"/>
              </a:lnSpc>
              <a:spcBef>
                <a:spcPts val="800"/>
              </a:spcBef>
              <a:buClr>
                <a:schemeClr val="accent5"/>
              </a:buClr>
            </a:pPr>
            <a:r>
              <a:rPr lang="en-US" sz="1600" dirty="0">
                <a:solidFill>
                  <a:schemeClr val="lt1"/>
                </a:solidFill>
              </a:rPr>
              <a:t>The Flight Recorder: Provides the PE firm's legal team with a 100% forensic trace of how every financial conclusion was reached.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C418C-9C25-B904-4840-C4A35429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8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B0102CE2-727D-A7F6-29F1-5709582F9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8842EE44-DC5C-BA64-FC06-B3A9624F3D8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1D7FDFDD-F34A-E7AB-7C39-754705F207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8696131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Core Capabilities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Guarded Runtime (Secure Core)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Universal Discovery &amp; Invocation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Agency Perimeters (Governance)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The Flight Recorder (Observability)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The Agentic Fabric &amp; Orchestration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Multi‑tenant sovereignty (true tenant isolation at infrastructure level)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Agentic Connector SDK (wrap legacy systems into compliant plugins faster)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CISO Command Center (pause/rewind/stop actions)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B2A07-8E0F-E76B-FCEA-F9D6D468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2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B9068F06-3D1F-7DAC-B44D-B69F87F04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FE8B63A8-052F-ED50-A4F2-2C9DFC7E0C4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16497D75-776C-F59F-BCEC-4A518D641E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8696131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Business Model — Value-Aligned Pricing</a:t>
            </a:r>
          </a:p>
          <a:p>
            <a:pPr marL="34290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lt1"/>
                </a:solidFill>
              </a:rPr>
              <a:t>Infrastructure Subscription (The Baseline)</a:t>
            </a:r>
          </a:p>
          <a:p>
            <a:pPr marL="457200" lvl="1" indent="0">
              <a:lnSpc>
                <a:spcPct val="100000"/>
              </a:lnSpc>
              <a:buClr>
                <a:schemeClr val="accent5"/>
              </a:buClr>
              <a:buNone/>
            </a:pPr>
            <a:r>
              <a:rPr lang="en-US" sz="2000" dirty="0">
                <a:solidFill>
                  <a:schemeClr val="lt1"/>
                </a:solidFill>
              </a:rPr>
              <a:t>Target: Enterprise Platform Teams.</a:t>
            </a:r>
          </a:p>
          <a:p>
            <a:pPr marL="457200" lvl="1" indent="0">
              <a:lnSpc>
                <a:spcPct val="100000"/>
              </a:lnSpc>
              <a:buClr>
                <a:schemeClr val="accent5"/>
              </a:buClr>
              <a:buNone/>
            </a:pPr>
            <a:r>
              <a:rPr lang="en-US" sz="2000" dirty="0">
                <a:solidFill>
                  <a:schemeClr val="lt1"/>
                </a:solidFill>
              </a:rPr>
              <a:t>Model: Tiered annual subscription based on the number of Sovereign Nodes (isolated clusters) managed.</a:t>
            </a:r>
          </a:p>
          <a:p>
            <a:pPr marL="457200" lvl="1" indent="0">
              <a:lnSpc>
                <a:spcPct val="100000"/>
              </a:lnSpc>
              <a:buClr>
                <a:schemeClr val="accent5"/>
              </a:buClr>
              <a:buNone/>
            </a:pPr>
            <a:r>
              <a:rPr lang="en-US" sz="2000" dirty="0">
                <a:solidFill>
                  <a:schemeClr val="lt1"/>
                </a:solidFill>
              </a:rPr>
              <a:t>Value: Provides the core "Agentic Fabric" and "Guarded Runtime" orchestration.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86912F-A0CD-3D48-165F-FE501E2FA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54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BAB799A2-58B2-4620-F450-2EE94BFC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053C2F96-C9C7-67BF-77A6-0AE4F45664F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E1CA4D4C-A767-5566-6C75-48A5E72155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8696131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Business Model — Value-Aligned Pricing</a:t>
            </a:r>
          </a:p>
          <a:p>
            <a:pPr indent="-45720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Font typeface="+mj-lt"/>
              <a:buAutoNum type="arabicPeriod" startAt="2"/>
            </a:pPr>
            <a:r>
              <a:rPr lang="en-US" sz="2400" dirty="0">
                <a:solidFill>
                  <a:schemeClr val="lt1"/>
                </a:solidFill>
              </a:rPr>
              <a:t>Managed Tool Invocations (The Growth Engine)</a:t>
            </a:r>
          </a:p>
          <a:p>
            <a:pPr marL="457200" lvl="1" indent="0">
              <a:lnSpc>
                <a:spcPct val="100000"/>
              </a:lnSpc>
              <a:buClr>
                <a:schemeClr val="accent5"/>
              </a:buClr>
              <a:buNone/>
            </a:pPr>
            <a:r>
              <a:rPr lang="en-US" sz="2000" dirty="0">
                <a:solidFill>
                  <a:schemeClr val="lt1"/>
                </a:solidFill>
              </a:rPr>
              <a:t>Target: Business Units (M&amp;A, Healthcare Ops).</a:t>
            </a:r>
          </a:p>
          <a:p>
            <a:pPr marL="457200" lvl="1" indent="0">
              <a:lnSpc>
                <a:spcPct val="100000"/>
              </a:lnSpc>
              <a:buClr>
                <a:schemeClr val="accent5"/>
              </a:buClr>
              <a:buNone/>
            </a:pPr>
            <a:r>
              <a:rPr lang="en-US" sz="2000" dirty="0">
                <a:solidFill>
                  <a:schemeClr val="lt1"/>
                </a:solidFill>
              </a:rPr>
              <a:t>Model: Usage-based fee per "Validated Execution."</a:t>
            </a:r>
          </a:p>
          <a:p>
            <a:pPr marL="457200" lvl="1" indent="0">
              <a:lnSpc>
                <a:spcPct val="100000"/>
              </a:lnSpc>
              <a:buClr>
                <a:schemeClr val="accent5"/>
              </a:buClr>
              <a:buNone/>
            </a:pPr>
            <a:r>
              <a:rPr lang="en-US" sz="2000" dirty="0">
                <a:solidFill>
                  <a:schemeClr val="lt1"/>
                </a:solidFill>
              </a:rPr>
              <a:t>Value: You charge for the security processing power. Every time the Universal Invocation Bridge intercepts a call, validates the schema, and enforces a perimeter, Reveila captures a fractional fee.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78966-79C3-E1AD-CDF8-EE477448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9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CE396C0F-864A-EDF3-6283-18DA468F9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08441A8E-FF8B-BC01-0E16-773534D4237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9E335C3F-1EEF-C8E5-46AE-1242ECB486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8696131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Business Model — Value-Aligned Pricing</a:t>
            </a:r>
          </a:p>
          <a:p>
            <a:pPr marL="34290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  <a:buFont typeface="+mj-lt"/>
              <a:buAutoNum type="arabicPeriod" startAt="3"/>
            </a:pPr>
            <a:r>
              <a:rPr lang="en-US" sz="2400" dirty="0">
                <a:solidFill>
                  <a:schemeClr val="lt1"/>
                </a:solidFill>
              </a:rPr>
              <a:t>Forensic Storage &amp; Compliance (The Retention Layer)</a:t>
            </a:r>
          </a:p>
          <a:p>
            <a:pPr marL="457200" lvl="1" indent="0">
              <a:lnSpc>
                <a:spcPct val="100000"/>
              </a:lnSpc>
              <a:buClr>
                <a:schemeClr val="accent5"/>
              </a:buClr>
              <a:buNone/>
            </a:pPr>
            <a:r>
              <a:rPr lang="en-US" sz="2000" dirty="0">
                <a:solidFill>
                  <a:schemeClr val="lt1"/>
                </a:solidFill>
              </a:rPr>
              <a:t>Target: CISO / Legal / Compliance Departments.</a:t>
            </a:r>
          </a:p>
          <a:p>
            <a:pPr marL="457200" lvl="1" indent="0">
              <a:lnSpc>
                <a:spcPct val="100000"/>
              </a:lnSpc>
              <a:buClr>
                <a:schemeClr val="accent5"/>
              </a:buClr>
              <a:buNone/>
            </a:pPr>
            <a:r>
              <a:rPr lang="en-US" sz="2000" dirty="0">
                <a:solidFill>
                  <a:schemeClr val="lt1"/>
                </a:solidFill>
              </a:rPr>
              <a:t>Model: Fee based on "Flight Recorder" data retention and audit-ready reporting.</a:t>
            </a:r>
          </a:p>
          <a:p>
            <a:pPr marL="457200" lvl="1" indent="0">
              <a:lnSpc>
                <a:spcPct val="100000"/>
              </a:lnSpc>
              <a:buClr>
                <a:schemeClr val="accent5"/>
              </a:buClr>
              <a:buNone/>
            </a:pPr>
            <a:r>
              <a:rPr lang="en-US" sz="2000" dirty="0">
                <a:solidFill>
                  <a:schemeClr val="lt1"/>
                </a:solidFill>
              </a:rPr>
              <a:t>Value: High-margin revenue for providing immutable evidence of AI reasoning for regulatory requirements.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40E38-4595-7869-0FAE-6A8704CE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7" descr="Screen Shot 2015-11-19 at 11.48.18 PM.png"/>
          <p:cNvPicPr preferRelativeResize="0"/>
          <p:nvPr/>
        </p:nvPicPr>
        <p:blipFill rotWithShape="1">
          <a:blip r:embed="rId3">
            <a:alphaModFix/>
          </a:blip>
          <a:srcRect l="26321" r="26321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>
            <a:spLocks noGrp="1"/>
          </p:cNvSpPr>
          <p:nvPr>
            <p:ph type="body" idx="1"/>
          </p:nvPr>
        </p:nvSpPr>
        <p:spPr>
          <a:xfrm>
            <a:off x="4832750" y="284085"/>
            <a:ext cx="4033800" cy="45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dk1"/>
                </a:solidFill>
              </a:rPr>
              <a:t>The Team — Architecting the Future</a:t>
            </a: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</a:rPr>
              <a:t>Built by Enterprise Architects for Enterprise Reality.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</a:rPr>
              <a:t>Charles Lee, Founder &amp; Chief Architect, is an Enterprise Architect who has spent decades managing $200M+ digital transformations for Fortune 100 firms.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</a:rPr>
              <a:t>Charles is a Fractional CTO who has deep understanding of system integration, M&amp;A complexity, and high-performance Java/Spring ecosystems.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 rotWithShape="1">
          <a:blip r:embed="rId3">
            <a:alphaModFix/>
          </a:blip>
          <a:srcRect r="11111" b="53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49078BED-9C2D-086A-D650-0753505B2053}"/>
              </a:ext>
            </a:extLst>
          </p:cNvPr>
          <p:cNvSpPr txBox="1">
            <a:spLocks/>
          </p:cNvSpPr>
          <p:nvPr/>
        </p:nvSpPr>
        <p:spPr>
          <a:xfrm>
            <a:off x="233265" y="251927"/>
            <a:ext cx="8696131" cy="463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sz="2800" b="1">
                <a:solidFill>
                  <a:schemeClr val="accent5"/>
                </a:solidFill>
              </a:rPr>
              <a:t>Multi-Model Governance Fabric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>
                <a:solidFill>
                  <a:schemeClr val="lt1"/>
                </a:solidFill>
              </a:rPr>
              <a:t>Reveila is the first Agentic Control Plane that treats AI like a privileged human employee.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>
                <a:solidFill>
                  <a:schemeClr val="lt1"/>
                </a:solidFill>
              </a:rPr>
              <a:t>We use Filo to proactively surface intent, ChatGPT to reason, Gemini to audit, and Docker to physically contain the execution. We don't just 'monitor' AI; we govern it at the hardware level.</a:t>
            </a:r>
            <a:endParaRPr 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6AEC41C1-F62D-1E64-C2E4-21AB284DB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>
            <a:extLst>
              <a:ext uri="{FF2B5EF4-FFF2-40B4-BE49-F238E27FC236}">
                <a16:creationId xmlns:a16="http://schemas.microsoft.com/office/drawing/2014/main" id="{E8225A6A-1153-EB3C-B477-3DB634BD26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1" b="53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06DCFD7C-2516-5283-123F-9D997D4E62D2}"/>
              </a:ext>
            </a:extLst>
          </p:cNvPr>
          <p:cNvSpPr txBox="1">
            <a:spLocks/>
          </p:cNvSpPr>
          <p:nvPr/>
        </p:nvSpPr>
        <p:spPr>
          <a:xfrm>
            <a:off x="233265" y="251927"/>
            <a:ext cx="8696131" cy="463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sz="2800" b="1" dirty="0">
                <a:solidFill>
                  <a:schemeClr val="accent5"/>
                </a:solidFill>
              </a:rPr>
              <a:t>Operational Performance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Core Governance Latency: (e.g., 12ms) — The internal metadata-driven proxy logic is nearly instantaneous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Isolated Execution Latency: (e.g., 1,200ms) —"Security Tax“ for the Docker-based physical isolation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Audit Trail Overhead: (e.g., 45ms) —Flight Recorder persists reasoning logs without stalling the agent</a:t>
            </a:r>
          </a:p>
        </p:txBody>
      </p:sp>
    </p:spTree>
    <p:extLst>
      <p:ext uri="{BB962C8B-B14F-4D97-AF65-F5344CB8AC3E}">
        <p14:creationId xmlns:p14="http://schemas.microsoft.com/office/powerpoint/2010/main" val="136175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>
          <a:extLst>
            <a:ext uri="{FF2B5EF4-FFF2-40B4-BE49-F238E27FC236}">
              <a16:creationId xmlns:a16="http://schemas.microsoft.com/office/drawing/2014/main" id="{9A77F461-2B6A-D9BF-A474-FED1B65C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>
            <a:extLst>
              <a:ext uri="{FF2B5EF4-FFF2-40B4-BE49-F238E27FC236}">
                <a16:creationId xmlns:a16="http://schemas.microsoft.com/office/drawing/2014/main" id="{3DD1AE2C-27DB-2451-1117-E84F839BA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1" y="286139"/>
            <a:ext cx="7321420" cy="45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</a:rPr>
              <a:t>Most companies trust a single AI. </a:t>
            </a:r>
            <a:r>
              <a:rPr lang="en-US" sz="2800" dirty="0">
                <a:solidFill>
                  <a:schemeClr val="tx1"/>
                </a:solidFill>
              </a:rPr>
              <a:t>Reveila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lt2"/>
                </a:solidFill>
              </a:rPr>
              <a:t>uses a </a:t>
            </a:r>
            <a:r>
              <a:rPr lang="en-US" sz="2800" dirty="0">
                <a:solidFill>
                  <a:schemeClr val="tx1"/>
                </a:solidFill>
              </a:rPr>
              <a:t>Check-and-Balance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lt2"/>
                </a:solidFill>
              </a:rPr>
              <a:t>system where different AI providers audit each other.</a:t>
            </a:r>
            <a:br>
              <a:rPr lang="en-US" sz="2000" dirty="0">
                <a:solidFill>
                  <a:schemeClr val="lt2"/>
                </a:solidFill>
              </a:rPr>
            </a:b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lt2"/>
                </a:solidFill>
              </a:rPr>
              <a:t>"If ChatGPT is </a:t>
            </a:r>
            <a:r>
              <a:rPr lang="en-US" sz="2800" dirty="0">
                <a:solidFill>
                  <a:schemeClr val="tx1"/>
                </a:solidFill>
              </a:rPr>
              <a:t>compromised</a:t>
            </a:r>
            <a:r>
              <a:rPr lang="en-US" sz="2000" dirty="0">
                <a:solidFill>
                  <a:schemeClr val="lt2"/>
                </a:solidFill>
              </a:rPr>
              <a:t>, Gemini catches it.</a:t>
            </a:r>
            <a:br>
              <a:rPr lang="en-US" sz="2000" dirty="0">
                <a:solidFill>
                  <a:schemeClr val="lt2"/>
                </a:solidFill>
              </a:rPr>
            </a:br>
            <a:r>
              <a:rPr lang="en-US" sz="2000" dirty="0">
                <a:solidFill>
                  <a:schemeClr val="lt2"/>
                </a:solidFill>
              </a:rPr>
              <a:t>If Gemini is compromised, our Docker physical boundaries </a:t>
            </a:r>
            <a:r>
              <a:rPr lang="en-US" sz="2800" dirty="0">
                <a:solidFill>
                  <a:schemeClr val="tx1"/>
                </a:solidFill>
              </a:rPr>
              <a:t>stop it</a:t>
            </a:r>
            <a:r>
              <a:rPr lang="en-US" sz="2000" dirty="0">
                <a:solidFill>
                  <a:schemeClr val="lt2"/>
                </a:solidFill>
              </a:rPr>
              <a:t>.</a:t>
            </a:r>
            <a:br>
              <a:rPr lang="en-US" sz="2000" dirty="0">
                <a:solidFill>
                  <a:schemeClr val="lt2"/>
                </a:solidFill>
              </a:rPr>
            </a:br>
            <a:r>
              <a:rPr lang="en-US" sz="2000" dirty="0">
                <a:solidFill>
                  <a:schemeClr val="lt2"/>
                </a:solidFill>
              </a:rPr>
              <a:t>It’s </a:t>
            </a:r>
            <a:r>
              <a:rPr lang="en-US" sz="2800" dirty="0">
                <a:solidFill>
                  <a:schemeClr val="tx1"/>
                </a:solidFill>
              </a:rPr>
              <a:t>security-in-depth</a:t>
            </a:r>
            <a:r>
              <a:rPr lang="en-US" sz="2000" dirty="0">
                <a:solidFill>
                  <a:schemeClr val="lt2"/>
                </a:solidFill>
              </a:rPr>
              <a:t> for the </a:t>
            </a:r>
            <a:r>
              <a:rPr lang="en-US" sz="2800" dirty="0">
                <a:solidFill>
                  <a:schemeClr val="tx1"/>
                </a:solidFill>
              </a:rPr>
              <a:t>AI</a:t>
            </a:r>
            <a:r>
              <a:rPr lang="en-US" sz="2000" dirty="0">
                <a:solidFill>
                  <a:schemeClr val="lt2"/>
                </a:solidFill>
              </a:rPr>
              <a:t> era."</a:t>
            </a:r>
            <a:endParaRPr sz="2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278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EEFE56CC-222E-87B8-1BFE-90BD6748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>
            <a:extLst>
              <a:ext uri="{FF2B5EF4-FFF2-40B4-BE49-F238E27FC236}">
                <a16:creationId xmlns:a16="http://schemas.microsoft.com/office/drawing/2014/main" id="{762535ED-95CB-0D58-4242-75EFEBE0DC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1111" b="53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75948FFC-ED95-29CD-11F0-5EC838355516}"/>
              </a:ext>
            </a:extLst>
          </p:cNvPr>
          <p:cNvSpPr txBox="1">
            <a:spLocks/>
          </p:cNvSpPr>
          <p:nvPr/>
        </p:nvSpPr>
        <p:spPr>
          <a:xfrm>
            <a:off x="233265" y="251927"/>
            <a:ext cx="8696131" cy="463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sz="2800" b="1" dirty="0">
                <a:solidFill>
                  <a:schemeClr val="accent5"/>
                </a:solidFill>
              </a:rPr>
              <a:t>The Overwatch Security Layer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sz="2000" b="1" dirty="0">
                <a:solidFill>
                  <a:schemeClr val="accent5"/>
                </a:solidFill>
              </a:rPr>
              <a:t>The Cryptographic Handshake: </a:t>
            </a:r>
            <a:r>
              <a:rPr lang="en-US" dirty="0">
                <a:solidFill>
                  <a:schemeClr val="lt1"/>
                </a:solidFill>
              </a:rPr>
              <a:t>We will introduce a </a:t>
            </a:r>
            <a:r>
              <a:rPr lang="en-US" dirty="0" err="1">
                <a:solidFill>
                  <a:schemeClr val="lt1"/>
                </a:solidFill>
              </a:rPr>
              <a:t>com.reveila.ai.SecurityFabric</a:t>
            </a:r>
            <a:r>
              <a:rPr lang="en-US" dirty="0">
                <a:solidFill>
                  <a:schemeClr val="lt1"/>
                </a:solidFill>
              </a:rPr>
              <a:t> component within the core engine. This component generates a unique </a:t>
            </a:r>
            <a:r>
              <a:rPr lang="en-US" dirty="0" err="1">
                <a:solidFill>
                  <a:schemeClr val="lt1"/>
                </a:solidFill>
              </a:rPr>
              <a:t>OversightSession</a:t>
            </a:r>
            <a:r>
              <a:rPr lang="en-US" dirty="0">
                <a:solidFill>
                  <a:schemeClr val="lt1"/>
                </a:solidFill>
              </a:rPr>
              <a:t> when a CISO authenticates.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sz="2000" b="1" dirty="0">
                <a:solidFill>
                  <a:schemeClr val="accent5"/>
                </a:solidFill>
              </a:rPr>
              <a:t>Zero-Trust Dashboard: </a:t>
            </a:r>
            <a:r>
              <a:rPr lang="en-US" dirty="0">
                <a:solidFill>
                  <a:schemeClr val="lt1"/>
                </a:solidFill>
              </a:rPr>
              <a:t>The ciso-dashboard.js (now in the interfaces/ folder) will be updated to store this token in a secure, short-lived session.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sz="2000" b="1" dirty="0">
                <a:solidFill>
                  <a:schemeClr val="accent5"/>
                </a:solidFill>
              </a:rPr>
              <a:t>The Guardrail: </a:t>
            </a:r>
            <a:r>
              <a:rPr lang="en-US" dirty="0">
                <a:solidFill>
                  <a:schemeClr val="lt1"/>
                </a:solidFill>
              </a:rPr>
              <a:t>Every "Kill Switch" or "Monologue Review" request sent through the </a:t>
            </a:r>
            <a:r>
              <a:rPr lang="en-US" dirty="0" err="1">
                <a:solidFill>
                  <a:schemeClr val="lt1"/>
                </a:solidFill>
              </a:rPr>
              <a:t>UniversalInvocationBridge</a:t>
            </a:r>
            <a:r>
              <a:rPr lang="en-US" dirty="0">
                <a:solidFill>
                  <a:schemeClr val="lt1"/>
                </a:solidFill>
              </a:rPr>
              <a:t> will require this token. If the token is missing or expired, the bridge will automatically trigger a SYSTEM_LOCKDOWN state, pausing all active agents until a human re-authorizes the fabric.</a:t>
            </a:r>
          </a:p>
        </p:txBody>
      </p:sp>
    </p:spTree>
    <p:extLst>
      <p:ext uri="{BB962C8B-B14F-4D97-AF65-F5344CB8AC3E}">
        <p14:creationId xmlns:p14="http://schemas.microsoft.com/office/powerpoint/2010/main" val="3979802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699" y="162737"/>
            <a:ext cx="4595293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3024232" y="1317713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Questions?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4294967295"/>
          </p:nvPr>
        </p:nvSpPr>
        <p:spPr>
          <a:xfrm>
            <a:off x="3024232" y="2007791"/>
            <a:ext cx="3432900" cy="2395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Charles Lee</a:t>
            </a:r>
            <a:endParaRPr lang="en" sz="1400" dirty="0">
              <a:latin typeface="Raleway"/>
              <a:ea typeface="Raleway"/>
              <a:cs typeface="Raleway"/>
              <a:sym typeface="Raleway"/>
            </a:endParaRPr>
          </a:p>
          <a:p>
            <a:pPr marL="461963" lvl="1" indent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None/>
            </a:pPr>
            <a:r>
              <a:rPr lang="en" sz="1200" dirty="0">
                <a:latin typeface="Raleway"/>
                <a:sym typeface="Raleway"/>
              </a:rPr>
              <a:t>charles.lee@reveila.com</a:t>
            </a:r>
          </a:p>
          <a:p>
            <a:pPr marL="461963" lvl="1" indent="0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None/>
            </a:pPr>
            <a:endParaRPr sz="1200" dirty="0">
              <a:latin typeface="Raleway"/>
              <a:sym typeface="Raleway"/>
            </a:endParaRPr>
          </a:p>
          <a:p>
            <a:pPr lvl="0" indent="-317500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Links</a:t>
            </a:r>
          </a:p>
          <a:p>
            <a:pPr marL="630238" lvl="1" indent="-168275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latin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https://www.linkedin.com/in/cclee</a:t>
            </a:r>
            <a:endParaRPr lang="en-US" sz="1200" dirty="0">
              <a:latin typeface="Raleway"/>
              <a:sym typeface="Raleway"/>
            </a:endParaRPr>
          </a:p>
          <a:p>
            <a:pPr marL="630238" lvl="1" indent="-168275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latin typeface="Raleway"/>
                <a:sym typeface="Ralewa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https://github.com/cc2lee/Reveila</a:t>
            </a:r>
            <a:endParaRPr lang="en-US" sz="1200" dirty="0">
              <a:latin typeface="Raleway"/>
              <a:sym typeface="Raleway"/>
            </a:endParaRPr>
          </a:p>
          <a:p>
            <a:pPr marL="139700" lvl="0" indent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None/>
            </a:pPr>
            <a:endParaRPr lang="en-US" sz="1200" dirty="0">
              <a:latin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/>
              <a:t>It’s no surprise Marcos uses Google Translate in his shop regularly.</a:t>
            </a:r>
            <a:endParaRPr sz="2300" b="0"/>
          </a:p>
          <a:p>
            <a:pPr marL="0" lvl="0" indent="0" algn="l" rtl="0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290" name="Google Shape;290;p40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1" name="Google Shape;291;p4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92" name="Google Shape;292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40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4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320" name="Google Shape;320;p43"/>
          <p:cNvGraphicFramePr/>
          <p:nvPr>
            <p:extLst>
              <p:ext uri="{D42A27DB-BD31-4B8C-83A1-F6EECF244321}">
                <p14:modId xmlns:p14="http://schemas.microsoft.com/office/powerpoint/2010/main" val="1751555942"/>
              </p:ext>
            </p:extLst>
          </p:nvPr>
        </p:nvGraphicFramePr>
        <p:xfrm>
          <a:off x="323100" y="2393975"/>
          <a:ext cx="8522700" cy="719125"/>
        </p:xfrm>
        <a:graphic>
          <a:graphicData uri="http://schemas.openxmlformats.org/drawingml/2006/table">
            <a:tbl>
              <a:tblPr>
                <a:noFill/>
                <a:tableStyleId>{F6D7A08B-B353-4693-B376-E0219E24908B}</a:tableStyleId>
              </a:tblPr>
              <a:tblGrid>
                <a:gridCol w="7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3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191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</a:rPr>
                        <a:t>2026</a:t>
                      </a:r>
                      <a:endParaRPr sz="18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</a:rPr>
                        <a:t>2027</a:t>
                      </a:r>
                      <a:endParaRPr sz="18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21" name="Google Shape;321;p43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22" name="Google Shape;322;p43"/>
          <p:cNvSpPr txBox="1">
            <a:spLocks noGrp="1"/>
          </p:cNvSpPr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Mar 2026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323" name="Google Shape;323;p43"/>
          <p:cNvSpPr txBox="1">
            <a:spLocks noGrp="1"/>
          </p:cNvSpPr>
          <p:nvPr>
            <p:ph type="body" idx="4294967295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400" dirty="0"/>
              <a:t>TBD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Dec 2026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325" name="Google Shape;325;p43"/>
          <p:cNvSpPr txBox="1">
            <a:spLocks noGrp="1"/>
          </p:cNvSpPr>
          <p:nvPr>
            <p:ph type="body" idx="4294967295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TBD</a:t>
            </a:r>
            <a:endParaRPr sz="1400" dirty="0"/>
          </a:p>
        </p:txBody>
      </p:sp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Feb 2027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327" name="Google Shape;327;p43"/>
          <p:cNvSpPr txBox="1">
            <a:spLocks noGrp="1"/>
          </p:cNvSpPr>
          <p:nvPr>
            <p:ph type="body" idx="4294967295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TBD</a:t>
            </a:r>
            <a:endParaRPr sz="14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Dec 2027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329" name="Google Shape;329;p43"/>
          <p:cNvSpPr txBox="1">
            <a:spLocks noGrp="1"/>
          </p:cNvSpPr>
          <p:nvPr>
            <p:ph type="body" idx="4294967295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TBD</a:t>
            </a:r>
            <a:endParaRPr sz="1400" dirty="0"/>
          </a:p>
        </p:txBody>
      </p:sp>
      <p:cxnSp>
        <p:nvCxnSpPr>
          <p:cNvPr id="330" name="Google Shape;330;p43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1" name="Google Shape;331;p43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32" name="Google Shape;332;p43"/>
          <p:cNvCxnSpPr/>
          <p:nvPr/>
        </p:nvCxnSpPr>
        <p:spPr>
          <a:xfrm>
            <a:off x="8210795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338" name="Google Shape;338;p44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4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4"/>
          <p:cNvSpPr txBox="1">
            <a:spLocks noGrp="1"/>
          </p:cNvSpPr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0"/>
              <a:t>Abby Author</a:t>
            </a:r>
            <a:r>
              <a:rPr lang="en" sz="1400" b="0">
                <a:solidFill>
                  <a:schemeClr val="lt1"/>
                </a:solidFill>
              </a:rPr>
              <a:t>, NYC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342" name="Google Shape;342;p44"/>
          <p:cNvSpPr txBox="1">
            <a:spLocks noGrp="1"/>
          </p:cNvSpPr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0"/>
              <a:t>Wendy Writer</a:t>
            </a:r>
            <a:r>
              <a:rPr lang="en" sz="1400" b="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0"/>
              <a:t>Ronny Reader</a:t>
            </a:r>
            <a:r>
              <a:rPr lang="en" sz="1400" b="0">
                <a:solidFill>
                  <a:schemeClr val="lt1"/>
                </a:solidFill>
              </a:rPr>
              <a:t>, NYC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sz="1200" i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5" descr="Screen Shot 2015-11-20 at 9.47.21 AM.png"/>
          <p:cNvPicPr preferRelativeResize="0"/>
          <p:nvPr/>
        </p:nvPicPr>
        <p:blipFill rotWithShape="1">
          <a:blip r:embed="rId3">
            <a:alphaModFix/>
          </a:blip>
          <a:srcRect l="4413" r="4404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56;p36">
            <a:extLst>
              <a:ext uri="{FF2B5EF4-FFF2-40B4-BE49-F238E27FC236}">
                <a16:creationId xmlns:a16="http://schemas.microsoft.com/office/drawing/2014/main" id="{C91788D1-5277-8294-A297-7F2E4A8D4A68}"/>
              </a:ext>
            </a:extLst>
          </p:cNvPr>
          <p:cNvSpPr txBox="1">
            <a:spLocks/>
          </p:cNvSpPr>
          <p:nvPr/>
        </p:nvSpPr>
        <p:spPr>
          <a:xfrm>
            <a:off x="233265" y="251927"/>
            <a:ext cx="7544215" cy="463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buFont typeface="Lato"/>
              <a:buNone/>
            </a:pPr>
            <a:r>
              <a:rPr lang="en-US" sz="2800" b="1" dirty="0">
                <a:solidFill>
                  <a:schemeClr val="accent5"/>
                </a:solidFill>
              </a:rPr>
              <a:t>Unstructured AI Is a Liability</a:t>
            </a:r>
          </a:p>
          <a:p>
            <a:pPr marL="742950" lvl="1" indent="-285750">
              <a:lnSpc>
                <a:spcPct val="100000"/>
              </a:lnSpc>
              <a:buClr>
                <a:schemeClr val="accent5"/>
              </a:buClr>
            </a:pPr>
            <a:r>
              <a:rPr lang="en-US" sz="1800" b="1" dirty="0">
                <a:solidFill>
                  <a:schemeClr val="lt2"/>
                </a:solidFill>
                <a:latin typeface="Raleway"/>
                <a:sym typeface="Raleway"/>
              </a:rPr>
              <a:t>Enterprise AI is becoming a multi‑billion‑dollar risk.</a:t>
            </a:r>
          </a:p>
          <a:p>
            <a:pPr marL="742950" lvl="1" indent="-285750">
              <a:lnSpc>
                <a:spcPct val="100000"/>
              </a:lnSpc>
              <a:buClr>
                <a:schemeClr val="accent5"/>
              </a:buClr>
            </a:pPr>
            <a:r>
              <a:rPr lang="en-US" sz="1800" b="1" dirty="0">
                <a:solidFill>
                  <a:schemeClr val="lt2"/>
                </a:solidFill>
                <a:latin typeface="Raleway"/>
                <a:sym typeface="Raleway"/>
              </a:rPr>
              <a:t>Companies want autonomous agents, but “Shadow AI” creates uncontrolled execution.</a:t>
            </a:r>
          </a:p>
          <a:p>
            <a:pPr marL="742950" lvl="1" indent="-285750">
              <a:lnSpc>
                <a:spcPct val="100000"/>
              </a:lnSpc>
              <a:buClr>
                <a:schemeClr val="accent5"/>
              </a:buClr>
            </a:pPr>
            <a:r>
              <a:rPr lang="en-US" sz="1800" b="1" dirty="0">
                <a:solidFill>
                  <a:schemeClr val="lt2"/>
                </a:solidFill>
                <a:latin typeface="Raleway"/>
                <a:sym typeface="Raleway"/>
              </a:rPr>
              <a:t>Agents lack physical boundaries (no guarded runtime).</a:t>
            </a:r>
          </a:p>
          <a:p>
            <a:pPr marL="742950" lvl="1" indent="-285750">
              <a:lnSpc>
                <a:spcPct val="100000"/>
              </a:lnSpc>
              <a:buClr>
                <a:schemeClr val="accent5"/>
              </a:buClr>
            </a:pPr>
            <a:r>
              <a:rPr lang="en-US" sz="1800" b="1" dirty="0">
                <a:solidFill>
                  <a:schemeClr val="lt2"/>
                </a:solidFill>
                <a:latin typeface="Raleway"/>
                <a:sym typeface="Raleway"/>
              </a:rPr>
              <a:t>No forensic trail of why an agent acted (reasoning vs. action gap).</a:t>
            </a:r>
          </a:p>
          <a:p>
            <a:pPr marL="742950" lvl="1" indent="-285750">
              <a:lnSpc>
                <a:spcPct val="100000"/>
              </a:lnSpc>
              <a:buClr>
                <a:schemeClr val="accent5"/>
              </a:buClr>
            </a:pPr>
            <a:r>
              <a:rPr lang="en-US" sz="1800" b="1" dirty="0">
                <a:solidFill>
                  <a:schemeClr val="lt2"/>
                </a:solidFill>
                <a:latin typeface="Raleway"/>
                <a:sym typeface="Raleway"/>
              </a:rPr>
              <a:t>Today’s solutions are mostly chatbots—not an execution fabric.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70E96-A46E-5284-7697-896739562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8F0EB2DB-ABEF-862D-138D-984FB60C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D78D4B8B-D1E9-CB23-1AD3-11871BEBFB4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665C45C9-BE37-F57C-23FB-B897D4E741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8696131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Reveila Is the Agentic Control Plane</a:t>
            </a:r>
            <a:endParaRPr sz="2800" b="1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An operating system for the Agentic workforce, where AI never touches enterprise systems directly.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Everything flows through Reveila. Agents don’t execute work - the fabric does.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It governs tool calls with perimeters, a universal bridge, and a flight recorder.</a:t>
            </a:r>
          </a:p>
          <a:p>
            <a:pPr marL="742950" lvl="1" indent="-285750">
              <a:lnSpc>
                <a:spcPct val="100000"/>
              </a:lnSpc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Physical isolation (ephemeral sandboxes per tool call)</a:t>
            </a:r>
          </a:p>
          <a:p>
            <a:pPr marL="742950" lvl="1" indent="-285750">
              <a:lnSpc>
                <a:spcPct val="100000"/>
              </a:lnSpc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Metadata‑driven governance (MCP alignment)</a:t>
            </a:r>
          </a:p>
          <a:p>
            <a:pPr marL="742950" lvl="1" indent="-285750">
              <a:lnSpc>
                <a:spcPct val="100000"/>
              </a:lnSpc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Forensic accountability (traceable actions + rationale)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7A93B-A70F-4E17-5E06-D0136894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BD92A7E-C84A-B0E5-203D-FFA9FADF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4307" y="2570584"/>
            <a:ext cx="9144000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28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DFA0D40A-FE67-90C0-32CB-6F0A5BE81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A3701004-7BA3-9ED4-50A9-6AA68C673FF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A2E25DA4-378E-EA76-35AA-DCB28F51C9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8696131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Dual‑Model Governance (Check &amp; Balance)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Most companies trust a single AI. Reveila does not.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Different providers audit each other: one reasons, one validates intent.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If one model is compromised, the other catches it.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Security‑in‑depth: auditing + runtime boundaries.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978AE-A69B-5A98-8BBC-C40D79D3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6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2E911C52-A346-4ED8-4CEA-B5532743B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1C184A09-01DD-1C9F-BB6E-D914B4670F8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6EA49CBE-F782-E7A0-475B-8A9A180EC9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8696131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Docker Isolation: A Physical Security Perimeter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Every action runs in a disposable sandbox. When the work is done, the environment ceases to exist.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The perimeter enforces containment: no uncontrolled access to systems.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Ephemeral execution reduces persistence and blast radius.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This is governance at the runtime layer - not just monitoring.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79559-D7DD-BDE6-7BEB-21DA012CD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D4B0263-E249-952E-236F-75198DCF4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385" y="2226245"/>
            <a:ext cx="7812350" cy="27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88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AA3BC180-C532-52C1-CBA5-FABBFDF61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02A2B9C7-3E3A-F708-D33D-B7C4EE44A32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62CF3364-E408-088A-C328-D150212B31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8696131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Flight Recorder: From Reasoning to Action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The “Flight Recorder” captures the agent’s internal monologue and resulting command, 100% forensic accountability.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Immutable lineage: parent → child delegation with a global trace ID.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Prevents “ghost actions” outside original user intent.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CISO kill switch: real‑time visibility into agency perimeters + revoke instantly.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4CB13-FCD1-1A92-9D53-770E79FE8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3AC961-B9DD-1A6E-FEFC-4F77D36BA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1943" y="3082413"/>
            <a:ext cx="6446521" cy="193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223CCCBA-DF36-5720-04C9-5D34948F6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45C67906-2D66-A9B2-2864-E8D1009D4D5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35506BCC-7A81-83F9-A1C1-137F7033DF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7666135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Architecture Is the Moat</a:t>
            </a:r>
          </a:p>
          <a:p>
            <a:pPr marL="457200" lvl="1" indent="0">
              <a:lnSpc>
                <a:spcPct val="100000"/>
              </a:lnSpc>
              <a:spcBef>
                <a:spcPts val="3000"/>
              </a:spcBef>
              <a:buClr>
                <a:schemeClr val="accent5"/>
              </a:buClr>
              <a:buNone/>
            </a:pPr>
            <a:r>
              <a:rPr lang="en-US" sz="1800" dirty="0">
                <a:solidFill>
                  <a:schemeClr val="lt1"/>
                </a:solidFill>
              </a:rPr>
              <a:t>Reveila uses a Metadata-Driven Proxy Architecture. Every agentic tool is wrapped in a governance proxy that manages its own isolated class loader and physical sandbox. We don't just run code; we orchestrate a fleet of isolated micro-runtimes.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E9A1A-3145-93D0-C5D6-7800B5E5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C21FC00-E971-232F-1631-BEBB7612555C}"/>
              </a:ext>
            </a:extLst>
          </p:cNvPr>
          <p:cNvGrpSpPr/>
          <p:nvPr/>
        </p:nvGrpSpPr>
        <p:grpSpPr>
          <a:xfrm>
            <a:off x="2001521" y="2621281"/>
            <a:ext cx="5151120" cy="1915160"/>
            <a:chOff x="2001521" y="2621281"/>
            <a:chExt cx="5151120" cy="19151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475BC4-DE20-FDB5-754A-EC9E108155E9}"/>
                </a:ext>
              </a:extLst>
            </p:cNvPr>
            <p:cNvSpPr/>
            <p:nvPr/>
          </p:nvSpPr>
          <p:spPr>
            <a:xfrm>
              <a:off x="2001521" y="2621281"/>
              <a:ext cx="5151120" cy="1915160"/>
            </a:xfrm>
            <a:prstGeom prst="rect">
              <a:avLst/>
            </a:prstGeom>
            <a:noFill/>
            <a:ln w="21907" cap="flat">
              <a:solidFill>
                <a:srgbClr val="2563E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105A58-F37F-655C-2411-7D1AEDC23E87}"/>
                </a:ext>
              </a:extLst>
            </p:cNvPr>
            <p:cNvSpPr/>
            <p:nvPr/>
          </p:nvSpPr>
          <p:spPr>
            <a:xfrm>
              <a:off x="3585674" y="3250970"/>
              <a:ext cx="1972650" cy="657550"/>
            </a:xfrm>
            <a:prstGeom prst="rect">
              <a:avLst/>
            </a:prstGeom>
            <a:solidFill>
              <a:srgbClr val="EEF2FF"/>
            </a:solidFill>
            <a:ln w="16431" cap="flat">
              <a:solidFill>
                <a:srgbClr val="6366F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r>
                <a:rPr lang="en-US" b="1" dirty="0"/>
                <a:t>REVEILA CORE</a:t>
              </a:r>
            </a:p>
            <a:p>
              <a:pPr algn="ctr"/>
              <a:r>
                <a:rPr lang="en-US" sz="900" dirty="0"/>
                <a:t>Orchestration • Policy • Lineage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B003AE-11BC-DB79-6F31-586F7CE54CB7}"/>
                </a:ext>
              </a:extLst>
            </p:cNvPr>
            <p:cNvSpPr/>
            <p:nvPr/>
          </p:nvSpPr>
          <p:spPr>
            <a:xfrm>
              <a:off x="2275154" y="3360561"/>
              <a:ext cx="1095916" cy="438366"/>
            </a:xfrm>
            <a:prstGeom prst="rect">
              <a:avLst/>
            </a:prstGeom>
            <a:solidFill>
              <a:srgbClr val="F2F2F2"/>
            </a:solidFill>
            <a:ln w="10954" cap="flat">
              <a:solidFill>
                <a:srgbClr val="888888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r>
                <a:rPr lang="en-US" sz="1000" b="1" dirty="0">
                  <a:ln/>
                  <a:latin typeface="Segoe UI"/>
                  <a:cs typeface="Segoe UI"/>
                  <a:sym typeface="Segoe UI"/>
                  <a:rtl val="0"/>
                </a:rPr>
                <a:t>INTELLIGENCE</a:t>
              </a:r>
            </a:p>
            <a:p>
              <a:pPr algn="ctr"/>
              <a:r>
                <a:rPr lang="en-US" sz="800" dirty="0">
                  <a:ln/>
                  <a:latin typeface="Segoe UI"/>
                  <a:cs typeface="Segoe UI"/>
                  <a:sym typeface="Segoe UI"/>
                  <a:rtl val="0"/>
                </a:rPr>
                <a:t>Models / Reasoning</a:t>
              </a:r>
              <a:endParaRPr lang="en-US" sz="8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AC1F582-F295-E5D2-507C-F520C52E808E}"/>
                </a:ext>
              </a:extLst>
            </p:cNvPr>
            <p:cNvSpPr/>
            <p:nvPr/>
          </p:nvSpPr>
          <p:spPr>
            <a:xfrm>
              <a:off x="5772928" y="3360561"/>
              <a:ext cx="1095916" cy="438366"/>
            </a:xfrm>
            <a:prstGeom prst="rect">
              <a:avLst/>
            </a:prstGeom>
            <a:solidFill>
              <a:srgbClr val="F2F2F2"/>
            </a:solidFill>
            <a:ln w="10954" cap="flat">
              <a:solidFill>
                <a:srgbClr val="888888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r>
                <a:rPr lang="en-US" sz="1000" b="1" dirty="0">
                  <a:ln/>
                  <a:latin typeface="Segoe UI"/>
                  <a:cs typeface="Segoe UI"/>
                  <a:sym typeface="Segoe UI"/>
                  <a:rtl val="0"/>
                </a:rPr>
                <a:t>EXECUTION</a:t>
              </a:r>
            </a:p>
            <a:p>
              <a:pPr algn="ctr"/>
              <a:r>
                <a:rPr lang="en-US" sz="800" dirty="0">
                  <a:ln/>
                  <a:latin typeface="Segoe UI"/>
                  <a:cs typeface="Segoe UI"/>
                  <a:sym typeface="Segoe UI"/>
                  <a:rtl val="0"/>
                </a:rPr>
                <a:t>Systems / Tools</a:t>
              </a:r>
              <a:endParaRPr lang="en-US" sz="8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8E2619-F7B0-6F5E-EDD8-92451191490F}"/>
                </a:ext>
              </a:extLst>
            </p:cNvPr>
            <p:cNvSpPr/>
            <p:nvPr/>
          </p:nvSpPr>
          <p:spPr>
            <a:xfrm>
              <a:off x="3585674" y="2900680"/>
              <a:ext cx="1972650" cy="342694"/>
            </a:xfrm>
            <a:prstGeom prst="rect">
              <a:avLst/>
            </a:prstGeom>
            <a:solidFill>
              <a:srgbClr val="EEF2FF"/>
            </a:solidFill>
            <a:ln w="16431" cap="flat">
              <a:solidFill>
                <a:srgbClr val="6366F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r>
                <a:rPr lang="en-US" dirty="0">
                  <a:ln/>
                  <a:latin typeface="Segoe UI"/>
                  <a:cs typeface="Segoe UI"/>
                  <a:sym typeface="Segoe UI"/>
                  <a:rtl val="0"/>
                </a:rPr>
                <a:t>Manager Agent</a:t>
              </a:r>
              <a:endParaRPr lang="en-US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CE408D-E8FD-7E60-DBEC-FCA8022409C1}"/>
                </a:ext>
              </a:extLst>
            </p:cNvPr>
            <p:cNvSpPr/>
            <p:nvPr/>
          </p:nvSpPr>
          <p:spPr>
            <a:xfrm>
              <a:off x="3585674" y="3916116"/>
              <a:ext cx="1972650" cy="340924"/>
            </a:xfrm>
            <a:prstGeom prst="rect">
              <a:avLst/>
            </a:prstGeom>
            <a:solidFill>
              <a:srgbClr val="EEF2FF"/>
            </a:solidFill>
            <a:ln w="16431" cap="flat">
              <a:solidFill>
                <a:srgbClr val="6366F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r>
                <a:rPr lang="en-US" dirty="0">
                  <a:ln/>
                  <a:latin typeface="Segoe UI"/>
                  <a:cs typeface="Segoe UI"/>
                  <a:sym typeface="Segoe UI"/>
                  <a:rtl val="0"/>
                </a:rPr>
                <a:t>Worker Agent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5943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>
          <a:extLst>
            <a:ext uri="{FF2B5EF4-FFF2-40B4-BE49-F238E27FC236}">
              <a16:creationId xmlns:a16="http://schemas.microsoft.com/office/drawing/2014/main" id="{7AFB2DD9-2F7E-F40A-EE3C-42FFFFE91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>
            <a:extLst>
              <a:ext uri="{FF2B5EF4-FFF2-40B4-BE49-F238E27FC236}">
                <a16:creationId xmlns:a16="http://schemas.microsoft.com/office/drawing/2014/main" id="{902923F5-D875-C51F-A728-6D3CC564640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36">
            <a:extLst>
              <a:ext uri="{FF2B5EF4-FFF2-40B4-BE49-F238E27FC236}">
                <a16:creationId xmlns:a16="http://schemas.microsoft.com/office/drawing/2014/main" id="{530C8996-40E2-E4D0-6024-49A8AC2813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3265" y="251927"/>
            <a:ext cx="8280815" cy="4637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5"/>
                </a:solidFill>
              </a:rPr>
              <a:t>Beyond the Code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This system doesn’t break when models change - because intelligence and execution were never coupled.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Built on hexagonal architecture + metadata‑driven boundaries.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Decouples intelligence from execution so systems can evolve safely.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Change‑resilient fabric designed for high‑reg verticals.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Clr>
                <a:schemeClr val="accent5"/>
              </a:buClr>
            </a:pPr>
            <a:r>
              <a:rPr lang="en-US" dirty="0">
                <a:solidFill>
                  <a:schemeClr val="lt1"/>
                </a:solidFill>
              </a:rPr>
              <a:t>Manager‑Worker orchestration enables delegation without losing the security perimeter.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9045D-F3EF-1F5E-067C-09D35406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027" y="317090"/>
            <a:ext cx="744794" cy="7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92658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1935</Words>
  <Application>Microsoft Office PowerPoint</Application>
  <PresentationFormat>On-screen Show (16:9)</PresentationFormat>
  <Paragraphs>189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Raleway</vt:lpstr>
      <vt:lpstr>Lato</vt:lpstr>
      <vt:lpstr>Arial</vt:lpstr>
      <vt:lpstr>Segoe UI</vt:lpstr>
      <vt:lpstr>Swiss</vt:lpstr>
      <vt:lpstr>The world is moving from 'AI that talks' to 'AI that does’ Enterprises need a Guarded Runtime  Reveila: Agentic AI Runtime Fabric  moves Unstructured AI to Sovereign Orchestration Era</vt:lpstr>
      <vt:lpstr>Most companies trust a single AI. Reveila uses a Check-and-Balance system where different AI providers audit each other.  "If ChatGPT is compromised, Gemini catches it. If Gemini is compromised, our Docker physical boundaries stop it. It’s security-in-depth for the AI era."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Instant Sovereignty: The Multi‑Agent Kill Switch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It’s no surprise Marcos uses Google Translate in his shop regularly. There are 23 officially recognized languages in the EU.</vt:lpstr>
      <vt:lpstr>Milestones</vt:lpstr>
      <vt:lpstr>What people are saying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Charles Lee</cp:lastModifiedBy>
  <cp:revision>1</cp:revision>
  <dcterms:modified xsi:type="dcterms:W3CDTF">2026-02-18T05:36:19Z</dcterms:modified>
</cp:coreProperties>
</file>